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5" r:id="rId3"/>
    <p:sldMasterId id="2147483687" r:id="rId4"/>
  </p:sldMasterIdLst>
  <p:notesMasterIdLst>
    <p:notesMasterId r:id="rId76"/>
  </p:notesMasterIdLst>
  <p:handoutMasterIdLst>
    <p:handoutMasterId r:id="rId77"/>
  </p:handoutMasterIdLst>
  <p:sldIdLst>
    <p:sldId id="257" r:id="rId5"/>
    <p:sldId id="706" r:id="rId6"/>
    <p:sldId id="707" r:id="rId7"/>
    <p:sldId id="655" r:id="rId8"/>
    <p:sldId id="656" r:id="rId9"/>
    <p:sldId id="782" r:id="rId10"/>
    <p:sldId id="799" r:id="rId11"/>
    <p:sldId id="710" r:id="rId12"/>
    <p:sldId id="728" r:id="rId13"/>
    <p:sldId id="802" r:id="rId14"/>
    <p:sldId id="703" r:id="rId15"/>
    <p:sldId id="711" r:id="rId16"/>
    <p:sldId id="781" r:id="rId17"/>
    <p:sldId id="800" r:id="rId18"/>
    <p:sldId id="729" r:id="rId19"/>
    <p:sldId id="731" r:id="rId20"/>
    <p:sldId id="733" r:id="rId21"/>
    <p:sldId id="750" r:id="rId22"/>
    <p:sldId id="734" r:id="rId23"/>
    <p:sldId id="713" r:id="rId24"/>
    <p:sldId id="714" r:id="rId25"/>
    <p:sldId id="783" r:id="rId26"/>
    <p:sldId id="784" r:id="rId27"/>
    <p:sldId id="749" r:id="rId28"/>
    <p:sldId id="785" r:id="rId29"/>
    <p:sldId id="715" r:id="rId30"/>
    <p:sldId id="716" r:id="rId31"/>
    <p:sldId id="751" r:id="rId32"/>
    <p:sldId id="739" r:id="rId33"/>
    <p:sldId id="761" r:id="rId34"/>
    <p:sldId id="762" r:id="rId35"/>
    <p:sldId id="763" r:id="rId36"/>
    <p:sldId id="764" r:id="rId37"/>
    <p:sldId id="765" r:id="rId38"/>
    <p:sldId id="769" r:id="rId39"/>
    <p:sldId id="801" r:id="rId40"/>
    <p:sldId id="746" r:id="rId41"/>
    <p:sldId id="697" r:id="rId42"/>
    <p:sldId id="665" r:id="rId43"/>
    <p:sldId id="778" r:id="rId44"/>
    <p:sldId id="766" r:id="rId45"/>
    <p:sldId id="767" r:id="rId46"/>
    <p:sldId id="743" r:id="rId47"/>
    <p:sldId id="786" r:id="rId48"/>
    <p:sldId id="787" r:id="rId49"/>
    <p:sldId id="772" r:id="rId50"/>
    <p:sldId id="768" r:id="rId51"/>
    <p:sldId id="629" r:id="rId52"/>
    <p:sldId id="671" r:id="rId53"/>
    <p:sldId id="698" r:id="rId54"/>
    <p:sldId id="549" r:id="rId55"/>
    <p:sldId id="668" r:id="rId56"/>
    <p:sldId id="770" r:id="rId57"/>
    <p:sldId id="771" r:id="rId58"/>
    <p:sldId id="791" r:id="rId59"/>
    <p:sldId id="794" r:id="rId60"/>
    <p:sldId id="789" r:id="rId61"/>
    <p:sldId id="790" r:id="rId62"/>
    <p:sldId id="637" r:id="rId63"/>
    <p:sldId id="669" r:id="rId64"/>
    <p:sldId id="773" r:id="rId65"/>
    <p:sldId id="777" r:id="rId66"/>
    <p:sldId id="779" r:id="rId67"/>
    <p:sldId id="774" r:id="rId68"/>
    <p:sldId id="775" r:id="rId69"/>
    <p:sldId id="788" r:id="rId70"/>
    <p:sldId id="704" r:id="rId71"/>
    <p:sldId id="753" r:id="rId72"/>
    <p:sldId id="754" r:id="rId73"/>
    <p:sldId id="760" r:id="rId74"/>
    <p:sldId id="459" r:id="rId7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ullough, Rachel (ELS-NYC)" initials="MR(" lastIdx="1" clrIdx="0">
    <p:extLst>
      <p:ext uri="{19B8F6BF-5375-455C-9EA6-DF929625EA0E}">
        <p15:presenceInfo xmlns:p15="http://schemas.microsoft.com/office/powerpoint/2012/main" userId="S-1-5-21-1606980848-484763869-725345543-125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94A"/>
    <a:srgbClr val="199B44"/>
    <a:srgbClr val="529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3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8T10:13:49.170" idx="1">
    <p:pos x="10" y="10"/>
    <p:text>Update numbers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BE4CB-AF94-47A7-8B81-27D31F98BC65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A6AE-CC3B-4947-AA40-6DBD75B88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98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61362B-4D75-8A4D-A527-958ECFA5AB3C}" type="datetimeFigureOut">
              <a:rPr lang="es-ES" smtClean="0"/>
              <a:t>29/11/2018</a:t>
            </a:fld>
            <a:endParaRPr lang="fr-F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5C7BB2-FC90-3444-9890-F657708AE5CB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4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1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10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2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11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5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12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2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13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61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14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7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D2BB4-4617-4FB7-B1E5-13E0295B07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18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68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19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20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20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93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21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8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2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22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22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08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23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16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24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99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25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2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26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60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27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42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28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59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29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08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30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67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31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9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3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11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32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15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33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50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34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44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35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16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36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57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37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17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38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13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9830E-210B-4304-9259-6DC1A89640F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0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40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53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41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ea typeface="ヒラギノ角ゴ Pro W3"/>
              <a:cs typeface="ヒラギノ角ゴ Pro W3"/>
            </a:endParaRPr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6BF3CEE-B9C1-479A-BA4D-39926DECD76E}" type="slidenum">
              <a:rPr lang="es-ES" altLang="es-CL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s-ES" altLang="es-C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5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42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80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44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1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45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04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46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11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47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48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48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198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49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98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50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772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51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30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52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7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5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257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53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95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54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591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55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953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57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871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58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144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59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016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60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963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61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351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62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266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63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8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6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682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64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18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65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712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66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63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67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975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68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275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69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451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70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300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71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>
                <a:latin typeface="Times New Roman" pitchFamily="18" charset="0"/>
              </a:rPr>
              <a:t>Concurso 2000	$   26.551.686</a:t>
            </a:r>
          </a:p>
          <a:p>
            <a:r>
              <a:rPr lang="es-CL">
                <a:latin typeface="Times New Roman" pitchFamily="18" charset="0"/>
              </a:rPr>
              <a:t>Concurso 2001	$   31.342.216</a:t>
            </a:r>
          </a:p>
          <a:p>
            <a:r>
              <a:rPr lang="es-CL">
                <a:latin typeface="Times New Roman" pitchFamily="18" charset="0"/>
              </a:rPr>
              <a:t>Concurso 2002	$   38.100.949</a:t>
            </a:r>
          </a:p>
          <a:p>
            <a:r>
              <a:rPr lang="es-CL">
                <a:latin typeface="Times New Roman" pitchFamily="18" charset="0"/>
              </a:rPr>
              <a:t>Concurso 2003	$   23.000.000</a:t>
            </a:r>
          </a:p>
          <a:p>
            <a:r>
              <a:rPr lang="es-CL">
                <a:latin typeface="Times New Roman" pitchFamily="18" charset="0"/>
              </a:rPr>
              <a:t>Concurso 2004	$     5.000.000	Especial </a:t>
            </a:r>
            <a:r>
              <a:rPr lang="es-CL" altLang="fr-FR">
                <a:latin typeface="Times New Roman" pitchFamily="18" charset="0"/>
              </a:rPr>
              <a:t>“</a:t>
            </a:r>
            <a:r>
              <a:rPr lang="es-CL">
                <a:latin typeface="Times New Roman" pitchFamily="18" charset="0"/>
              </a:rPr>
              <a:t>Puente</a:t>
            </a:r>
            <a:r>
              <a:rPr lang="es-CL" altLang="fr-FR">
                <a:latin typeface="Times New Roman" pitchFamily="18" charset="0"/>
              </a:rPr>
              <a:t>”</a:t>
            </a:r>
            <a:r>
              <a:rPr lang="es-CL">
                <a:latin typeface="Times New Roman" pitchFamily="18" charset="0"/>
              </a:rPr>
              <a:t> al MECESUP 2. RENOVACION CURRICULAR</a:t>
            </a:r>
          </a:p>
          <a:p>
            <a:endParaRPr lang="es-CL">
              <a:latin typeface="Times New Roman" pitchFamily="18" charset="0"/>
            </a:endParaRPr>
          </a:p>
          <a:p>
            <a:r>
              <a:rPr lang="es-CL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>
                <a:latin typeface="Times New Roman" pitchFamily="18" charset="0"/>
              </a:rPr>
              <a:t>Promedio Anual	$    17.402.000	Presupuesto MECESUP</a:t>
            </a:r>
            <a:endParaRPr lang="es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7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7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8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5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9</a:t>
            </a:fld>
            <a:endParaRPr lang="es-ES" altLang="es-CL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58DD-B6D4-467F-B211-80069D9B8FF3}" type="datetime1">
              <a:rPr lang="es-ES" smtClean="0"/>
              <a:t>29/11/2018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8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8DDB-9CB2-42AD-87AE-E41C173CACE3}" type="datetime1">
              <a:rPr lang="es-ES" smtClean="0"/>
              <a:t>29/11/2018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1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C8B9-5EAB-453D-BF28-F1886D17B82C}" type="datetime1">
              <a:rPr lang="es-ES" smtClean="0"/>
              <a:t>29/11/2018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64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76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CD0A1-53A5-469B-8B84-1AC756874F32}" type="datetime1">
              <a:rPr lang="es-ES" smtClean="0"/>
              <a:t>29/11/2018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3B86AD-F033-4826-827E-6DAFD01A0D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BE7EC1-1004-4B1A-A782-1B4C377B4A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44B27-48CE-4783-BB75-730FF6F6C2D5}" type="datetime1">
              <a:rPr lang="es-ES" smtClean="0"/>
              <a:t>29/11/2018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587E80-DF27-4B44-8ADF-9CCAC075CE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6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1199B3-8F9C-4708-AF71-E553FDBF1AE0}" type="datetime1">
              <a:rPr lang="es-ES" smtClean="0"/>
              <a:t>29/11/2018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D7A20E-0070-4F9C-9D89-604D1593A2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4BBD2-2E96-4259-B1BB-4B6D6AC3ADDE}" type="datetime1">
              <a:rPr lang="es-ES" smtClean="0"/>
              <a:t>29/11/2018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13081F-DCB1-4275-91C1-B83075C427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8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6AB64E-3C4F-49D1-B199-F79A28B837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1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F89AD3-9938-447E-8F7D-A903E2E9C0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DB06-108B-43B8-8771-C9B5B7398CAC}" type="datetime1">
              <a:rPr lang="es-ES" smtClean="0"/>
              <a:t>29/11/2018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256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4EDA1F-64FA-4596-AFA8-7974CC101E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AFF539-3FA1-4F3B-AC25-B20CDD99B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6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DE4B46-BB33-4E6B-AFC6-559C68892B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11BB7D-9B4C-4889-B185-4221E406B2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799DB6-F44F-4323-90FC-07B2BB3023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650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3AD-FB6F-4AB1-940D-39F4A49816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62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C8B2-BE3F-4FBF-A8D0-D815CF259D3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4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33FF-6CC4-40AE-96CF-5AF80D20FC2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05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1768-FCDD-461C-A608-3943BCBCF0E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0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2056-327D-4B4B-AE9D-B2EF22B3825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2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91A4-CA0E-4EBC-B016-F82D6EF237BE}" type="datetime1">
              <a:rPr lang="es-ES" smtClean="0"/>
              <a:t>29/11/2018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650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2FAD-483A-4601-8901-F59760CEBF2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5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9F43-BD24-4E5D-A0F0-7D440D80EC1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612-A66F-4D83-A68A-4794791E28A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567D-1D77-41B1-B9C6-ACB6B50ECFE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32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D4C4-AF49-4357-8F00-9655D8A5F6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63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BD13-817C-4DE4-8458-87D8C1A3BFF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06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3D853E-F08F-4578-82BD-6DED9B706A55}" type="datetime1">
              <a:rPr lang="es-ES" smtClean="0">
                <a:solidFill>
                  <a:prstClr val="black"/>
                </a:solidFill>
              </a:rPr>
              <a:t>29/11/2018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9AAB-9378-4037-9B41-B16E928A004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60140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47B7-43BA-45B7-939C-FA566B6D1EB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4401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D64136-984B-4492-A6A6-9D47AC589A9E}" type="datetime1">
              <a:rPr lang="es-ES" smtClean="0">
                <a:solidFill>
                  <a:prstClr val="black"/>
                </a:solidFill>
              </a:rPr>
              <a:t>29/11/2018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AEFF-9BEF-4C7A-B3A3-3C5CB3745D3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01988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B90B0-CE21-4AD5-AE47-F50B55F7DD3C}" type="datetime1">
              <a:rPr lang="es-ES" smtClean="0">
                <a:solidFill>
                  <a:prstClr val="black"/>
                </a:solidFill>
              </a:rPr>
              <a:t>29/11/2018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5AAC-E3E1-403B-9DD0-28ADAFAB178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2988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4AB7-C1E3-4AF5-82BF-DF6A703423C1}" type="datetime1">
              <a:rPr lang="es-ES" smtClean="0"/>
              <a:t>29/11/2018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809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2EC3A-F1FC-42C3-8DAD-D488E09F3BD2}" type="datetime1">
              <a:rPr lang="es-ES" smtClean="0">
                <a:solidFill>
                  <a:prstClr val="black"/>
                </a:solidFill>
              </a:rPr>
              <a:t>29/11/2018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A537-AC18-4F07-B693-E421E130756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24518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41DB-D844-461B-9889-F282A098197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09230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EDD7-D5D7-420C-AFB6-9D07249E512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87533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CB01-4F8F-4FD6-A622-1224EA8EEC8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25457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2329-2D8F-4D28-8CB8-E5B3868CC31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09385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A302-71CB-4407-ACE6-4CC07ECC87B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09532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DBA4-0D6C-484C-BBEE-6F8599FD72A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31100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2DD0-A6F4-4A43-9A6D-C39C6005DC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33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20CF-F679-4E47-8EEE-5AA97AA901BB}" type="datetime1">
              <a:rPr lang="es-ES" smtClean="0"/>
              <a:t>29/11/2018</a:t>
            </a:fld>
            <a:endParaRPr lang="fr-F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50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664-FA16-4F0C-B8D8-4FEB1C5CE7E3}" type="datetime1">
              <a:rPr lang="es-ES" smtClean="0"/>
              <a:t>29/11/2018</a:t>
            </a:fld>
            <a:endParaRPr lang="fr-F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7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5835-FB28-4639-9709-40ABE53D5676}" type="datetime1">
              <a:rPr lang="es-ES" smtClean="0"/>
              <a:t>29/11/2018</a:t>
            </a:fld>
            <a:endParaRPr lang="fr-F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27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5D55-D51A-418A-8BFB-7C6A0384A417}" type="datetime1">
              <a:rPr lang="es-ES" smtClean="0"/>
              <a:t>29/11/2018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12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372-4273-4F23-BA2C-4408717F898E}" type="datetime1">
              <a:rPr lang="es-ES" smtClean="0"/>
              <a:t>29/11/2018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8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D1BE-D248-4757-8105-1B97F2259DBC}" type="datetime1">
              <a:rPr lang="es-ES" smtClean="0"/>
              <a:t>29/11/2018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3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BD2A8-B4DA-46D1-AE5B-DFE6EB2F7E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50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0433-A39B-4CC9-929B-37A07DA4753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196C1-508C-446E-956E-D140ABBAE819}" type="slidenum">
              <a:rPr lang="en-US" altLang="es-C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1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45556" y="526892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LA BASE DE DATOS SCIVAL</a:t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12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>Ricardo Reich </a:t>
            </a: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>Universidad de Antofagasta, 21 de noviembre de 2018</a:t>
            </a: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78135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" y="352425"/>
            <a:ext cx="860425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EVALUACIÓN DEL DESEMPEÑO ESTRATÉGICO 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REQUIERE USO EQUILIBRADO DE MÉTRICAS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1517650"/>
            <a:ext cx="8686800" cy="48387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6200000">
            <a:off x="364554" y="5662223"/>
            <a:ext cx="77483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13439" y="6330282"/>
            <a:ext cx="95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solidFill>
                  <a:srgbClr val="002060"/>
                </a:solidFill>
              </a:rPr>
              <a:t>Estudiantes</a:t>
            </a:r>
          </a:p>
          <a:p>
            <a:r>
              <a:rPr lang="es-CL" sz="1200" dirty="0">
                <a:solidFill>
                  <a:srgbClr val="002060"/>
                </a:solidFill>
              </a:rPr>
              <a:t>de Posgrado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 rot="16200000">
            <a:off x="998411" y="5681386"/>
            <a:ext cx="77483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001843" y="6342243"/>
            <a:ext cx="649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   </a:t>
            </a:r>
            <a:r>
              <a:rPr lang="es-CL" sz="1200" dirty="0">
                <a:solidFill>
                  <a:srgbClr val="002060"/>
                </a:solidFill>
              </a:rPr>
              <a:t>Becas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44863" y="6252087"/>
            <a:ext cx="1280866" cy="5398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1"/>
                </a:solidFill>
              </a:rPr>
              <a:t>Graduación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127375" y="2968978"/>
            <a:ext cx="1772003" cy="395111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6200000">
            <a:off x="1632268" y="5681386"/>
            <a:ext cx="77483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590847" y="6371073"/>
            <a:ext cx="77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   </a:t>
            </a:r>
            <a:r>
              <a:rPr lang="es-CL" sz="1200" dirty="0">
                <a:solidFill>
                  <a:srgbClr val="002060"/>
                </a:solidFill>
              </a:rPr>
              <a:t>$$ Tesis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8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7" grpId="0" animBg="1"/>
      <p:bldP spid="4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" y="352425"/>
            <a:ext cx="860425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 TIPOS DE “OUTPUTS” DE INVESTIGACIÓN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822585"/>
            <a:ext cx="6142944" cy="34311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019" y="2799213"/>
            <a:ext cx="2133600" cy="232410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5"/>
          <a:stretch>
            <a:fillRect/>
          </a:stretch>
        </p:blipFill>
        <p:spPr>
          <a:xfrm>
            <a:off x="6906569" y="2386896"/>
            <a:ext cx="713431" cy="2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" y="230549"/>
            <a:ext cx="860425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TIPOS DE MÉTRICAS MÁS UTILIZADAS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2" y="1328737"/>
            <a:ext cx="8620125" cy="5210175"/>
          </a:xfrm>
          <a:prstGeom prst="rect">
            <a:avLst/>
          </a:prstGeom>
        </p:spPr>
      </p:pic>
      <p:sp>
        <p:nvSpPr>
          <p:cNvPr id="5" name="Cerrar llave 4"/>
          <p:cNvSpPr/>
          <p:nvPr/>
        </p:nvSpPr>
        <p:spPr>
          <a:xfrm>
            <a:off x="1017431" y="2949262"/>
            <a:ext cx="386366" cy="227956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304000" y="3932961"/>
            <a:ext cx="713431" cy="2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809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618067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PREGUNTAS Y RESPUESTAS</a:t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492375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11300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45556" y="526892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7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TIPOS DE MÉTRICAS Y                                                 BASES DE DATOS PARA MEDIRLAS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49467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EEFDA1-46DA-448C-ABDE-FA258B45AE95}"/>
              </a:ext>
            </a:extLst>
          </p:cNvPr>
          <p:cNvSpPr txBox="1"/>
          <p:nvPr/>
        </p:nvSpPr>
        <p:spPr>
          <a:xfrm>
            <a:off x="0" y="181410"/>
            <a:ext cx="846691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600"/>
              </a:spcBef>
            </a:pPr>
            <a:r>
              <a:rPr lang="en-US" sz="2800" dirty="0">
                <a:solidFill>
                  <a:srgbClr val="7030A0"/>
                </a:solidFill>
                <a:latin typeface="Tw Cen MT" panose="020B0602020104020603" pitchFamily="34" charset="0"/>
                <a:cs typeface="Arial"/>
              </a:rPr>
              <a:t>SCOPUS </a:t>
            </a:r>
          </a:p>
          <a:p>
            <a:pPr lvl="0" algn="ctr" defTabSz="457200">
              <a:spcBef>
                <a:spcPts val="600"/>
              </a:spcBef>
            </a:pPr>
            <a:r>
              <a:rPr lang="en-US" sz="2800" dirty="0">
                <a:solidFill>
                  <a:srgbClr val="7030A0"/>
                </a:solidFill>
                <a:latin typeface="Tw Cen MT" panose="020B0602020104020603" pitchFamily="34" charset="0"/>
                <a:cs typeface="Arial"/>
              </a:rPr>
              <a:t>BASE DE DATOS DE “ABSTRACTS” Y CITAS</a:t>
            </a:r>
            <a:endParaRPr lang="en-US" sz="24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87854-D891-4161-9346-07B93D1A14A3}"/>
              </a:ext>
            </a:extLst>
          </p:cNvPr>
          <p:cNvSpPr txBox="1"/>
          <p:nvPr/>
        </p:nvSpPr>
        <p:spPr>
          <a:xfrm>
            <a:off x="310487" y="5786281"/>
            <a:ext cx="823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err="1">
                <a:solidFill>
                  <a:srgbClr val="7030A0"/>
                </a:solidFill>
                <a:latin typeface="Tw Cen MT" panose="020B0602020104020603" pitchFamily="34" charset="0"/>
              </a:rPr>
              <a:t>ScopuS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w Cen MT" panose="020B0602020104020603" pitchFamily="34" charset="0"/>
              </a:rPr>
              <a:t>entrega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w Cen MT" panose="020B0602020104020603" pitchFamily="34" charset="0"/>
              </a:rPr>
              <a:t>una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 vision </a:t>
            </a:r>
            <a:r>
              <a:rPr lang="en-US" sz="2400" dirty="0" err="1">
                <a:solidFill>
                  <a:srgbClr val="7030A0"/>
                </a:solidFill>
                <a:latin typeface="Tw Cen MT" panose="020B0602020104020603" pitchFamily="34" charset="0"/>
              </a:rPr>
              <a:t>completa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 del </a:t>
            </a:r>
            <a:r>
              <a:rPr lang="en-US" sz="2400" dirty="0" err="1">
                <a:solidFill>
                  <a:srgbClr val="7030A0"/>
                </a:solidFill>
                <a:latin typeface="Tw Cen MT" panose="020B0602020104020603" pitchFamily="34" charset="0"/>
              </a:rPr>
              <a:t>mundo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 de la </a:t>
            </a:r>
            <a:r>
              <a:rPr lang="en-US" sz="2400" dirty="0" err="1">
                <a:solidFill>
                  <a:srgbClr val="7030A0"/>
                </a:solidFill>
                <a:latin typeface="Tw Cen MT" panose="020B0602020104020603" pitchFamily="34" charset="0"/>
              </a:rPr>
              <a:t>investigación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. Sin </a:t>
            </a:r>
            <a:r>
              <a:rPr lang="en-US" sz="2400" dirty="0" err="1">
                <a:solidFill>
                  <a:srgbClr val="7030A0"/>
                </a:solidFill>
                <a:latin typeface="Tw Cen MT" panose="020B0602020104020603" pitchFamily="34" charset="0"/>
              </a:rPr>
              <a:t>índices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w Cen MT" panose="020B0602020104020603" pitchFamily="34" charset="0"/>
              </a:rPr>
              <a:t>separados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; sin “adds-</a:t>
            </a:r>
            <a:r>
              <a:rPr lang="en-US" sz="2400" dirty="0" err="1">
                <a:solidFill>
                  <a:srgbClr val="7030A0"/>
                </a:solidFill>
                <a:latin typeface="Tw Cen MT" panose="020B0602020104020603" pitchFamily="34" charset="0"/>
              </a:rPr>
              <a:t>ons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”</a:t>
            </a:r>
          </a:p>
        </p:txBody>
      </p:sp>
      <p:pic>
        <p:nvPicPr>
          <p:cNvPr id="8" name="Picture 7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" y="1605779"/>
            <a:ext cx="8996516" cy="38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857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3"/>
          <p:cNvSpPr txBox="1">
            <a:spLocks/>
          </p:cNvSpPr>
          <p:nvPr/>
        </p:nvSpPr>
        <p:spPr>
          <a:xfrm>
            <a:off x="2247992" y="6052496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 i="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b="0" dirty="0">
              <a:solidFill>
                <a:srgbClr val="7030A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7" y="1529786"/>
            <a:ext cx="7002689" cy="420862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96169" y="403796"/>
            <a:ext cx="6896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w Cen MT" panose="020B0602020104020603" pitchFamily="34" charset="0"/>
              </a:rPr>
              <a:t>APLICACIONES BASADAS EN SCOPUS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6955375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68740" y="473215"/>
            <a:ext cx="79702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w Cen MT" panose="020B0602020104020603" pitchFamily="34" charset="0"/>
              </a:rPr>
              <a:t>SCIVAL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EVALUACIÓN DEL DESEMPEÑO DE INVESTIGACIÓN  PARA    220 NACIONES Y 6,000 INSTITUCIONES DE INVESTIGACIÓN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10" y="1996482"/>
            <a:ext cx="8401469" cy="37628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90215" y="5885935"/>
            <a:ext cx="5479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INDIVIDUALMENTE Y EN GRUPOS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458764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618067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PREGUNTAS Y RESPUESTAS</a:t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492375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3681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358" y="1481326"/>
            <a:ext cx="8209284" cy="1447800"/>
          </a:xfrm>
        </p:spPr>
        <p:txBody>
          <a:bodyPr>
            <a:normAutofit/>
          </a:bodyPr>
          <a:lstStyle/>
          <a:p>
            <a:pPr algn="ctr"/>
            <a:r>
              <a:rPr 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USO DE SCIVAL </a:t>
            </a:r>
            <a:br>
              <a:rPr 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ENTIDAD: PAÍS</a:t>
            </a:r>
            <a:endParaRPr lang="es-ES_tradnl" sz="22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65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45556" y="153405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7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¿PORQUÉ MEDIR?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2</a:t>
            </a:fld>
            <a:endParaRPr lang="fr-F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95" y="1772990"/>
            <a:ext cx="7363580" cy="23782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28" y="4252845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7977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358" y="1481326"/>
            <a:ext cx="8209284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COMPARACIÓN ENTRE EL DESEMPEÑO                                 DE INVESTIGACIÓN</a:t>
            </a:r>
            <a:br>
              <a:rPr 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DE CHILE Y NUEVA ZELANDA</a:t>
            </a:r>
            <a:br>
              <a:rPr 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2012-2016</a:t>
            </a:r>
            <a:b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22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(Fuente: Scopus, Febrero 2018)</a:t>
            </a:r>
            <a:endParaRPr lang="es-ES_tradnl" sz="22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605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64" y="-148686"/>
            <a:ext cx="8209284" cy="1447800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RESUMEN A NIVEL PAÍS</a:t>
            </a:r>
            <a:endParaRPr lang="es-ES_tradnl" sz="28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53" y="940904"/>
            <a:ext cx="5648751" cy="27577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221" y="3963762"/>
            <a:ext cx="5627414" cy="27577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19800" y="269788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7030A0"/>
                </a:solidFill>
                <a:latin typeface="Tw Cen MT" panose="020B0602020104020603" pitchFamily="34" charset="0"/>
              </a:rPr>
              <a:t>Chile</a:t>
            </a:r>
            <a:endParaRPr lang="es-ES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1358" y="5459271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7030A0"/>
                </a:solidFill>
                <a:latin typeface="Tw Cen MT" panose="020B0602020104020603" pitchFamily="34" charset="0"/>
              </a:rPr>
              <a:t>Nueva Zelanda</a:t>
            </a:r>
            <a:endParaRPr lang="es-ES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900486" y="6270957"/>
            <a:ext cx="713431" cy="281851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256914" y="792323"/>
            <a:ext cx="2216187" cy="70926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  <a:lumMod val="84000"/>
                </a:schemeClr>
              </a:gs>
              <a:gs pos="100000">
                <a:schemeClr val="tx2">
                  <a:lumMod val="40000"/>
                  <a:lumOff val="60000"/>
                  <a:alpha val="37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567561" y="3799194"/>
            <a:ext cx="2216187" cy="709263"/>
          </a:xfrm>
          <a:prstGeom prst="ellipse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433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8648" y="270676"/>
            <a:ext cx="543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            RESUMEN CHILE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TABLA POR ÁREAS TEMÁTICAS 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54" y="1349315"/>
            <a:ext cx="7919551" cy="431450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7083188" y="1746914"/>
            <a:ext cx="0" cy="372583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echa arriba 10"/>
          <p:cNvSpPr/>
          <p:nvPr/>
        </p:nvSpPr>
        <p:spPr>
          <a:xfrm>
            <a:off x="6076597" y="5666101"/>
            <a:ext cx="484632" cy="791570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rriba 11"/>
          <p:cNvSpPr/>
          <p:nvPr/>
        </p:nvSpPr>
        <p:spPr>
          <a:xfrm>
            <a:off x="7443648" y="5666101"/>
            <a:ext cx="484632" cy="79157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7276532" y="1735538"/>
            <a:ext cx="0" cy="3725839"/>
          </a:xfrm>
          <a:prstGeom prst="line">
            <a:avLst/>
          </a:prstGeom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7233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8648" y="270676"/>
            <a:ext cx="5639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RESUMEN NUEVA ZELANDA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TABLA POR ÁREAS TEMÁTICAS 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9241"/>
            <a:ext cx="8410194" cy="4490114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7124128" y="1678674"/>
            <a:ext cx="0" cy="403973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lecha arriba 7"/>
          <p:cNvSpPr/>
          <p:nvPr/>
        </p:nvSpPr>
        <p:spPr>
          <a:xfrm>
            <a:off x="7443648" y="5807027"/>
            <a:ext cx="484632" cy="79157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>
            <a:off x="7836090" y="1694594"/>
            <a:ext cx="0" cy="3914636"/>
          </a:xfrm>
          <a:prstGeom prst="line">
            <a:avLst/>
          </a:prstGeom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7251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7421" y="261505"/>
            <a:ext cx="9920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COMPARACIÓN Y CRECIMIENTO% DE PUBLICACIONES                         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CHILE, BRASIL, MÉXICO, ARGENTINA Y N. ZELANDA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 UNIVERSIDADES EN RANKING THE 2017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14" y="1621999"/>
            <a:ext cx="7210113" cy="4734351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891084" y="6439624"/>
            <a:ext cx="713431" cy="2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302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573917" y="558245"/>
            <a:ext cx="9717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</a:t>
            </a:r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INDICADORES CLAVES DEL DESEMPEÑO DE INVESTIGACIÓN</a:t>
            </a:r>
          </a:p>
          <a:p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               CHILE Y NUEVA ZELANDA</a:t>
            </a:r>
            <a:endParaRPr lang="es-ES" sz="28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891084" y="6439624"/>
            <a:ext cx="713431" cy="2818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60" y="2257993"/>
            <a:ext cx="7731364" cy="31055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680" y="3136283"/>
            <a:ext cx="1236760" cy="6441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4470" y="3136283"/>
            <a:ext cx="1346851" cy="6441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679" y="4590479"/>
            <a:ext cx="1350119" cy="7594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198" y="4590479"/>
            <a:ext cx="1331927" cy="7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6054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64" y="-189027"/>
            <a:ext cx="8209284" cy="1447800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COMPARACIÓN DEL DESEMPEÑO DE CHILE                                    CON PAÍSES EN RANKING THE 2017</a:t>
            </a:r>
            <a:endParaRPr lang="es-ES_tradnl" sz="28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6" y="1189290"/>
            <a:ext cx="8627521" cy="28958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48" y="4341893"/>
            <a:ext cx="4481371" cy="2379582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/>
          <a:stretch>
            <a:fillRect/>
          </a:stretch>
        </p:blipFill>
        <p:spPr>
          <a:xfrm>
            <a:off x="7798748" y="6239907"/>
            <a:ext cx="713431" cy="281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106" y="2134424"/>
            <a:ext cx="333375" cy="1333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604" y="5198009"/>
            <a:ext cx="333375" cy="1333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8169" y="1584430"/>
            <a:ext cx="590550" cy="1428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562" y="4927598"/>
            <a:ext cx="59055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54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3" y="2095238"/>
            <a:ext cx="8086725" cy="29527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821028" y="2481321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USantaMaría</a:t>
            </a:r>
            <a:endParaRPr lang="es-ES" sz="1200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64" y="-769"/>
            <a:ext cx="8209284" cy="1447800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INTEGRANDO LAS UNIVERSIDADES</a:t>
            </a:r>
            <a:endParaRPr lang="es-ES_tradnl" sz="28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1063203" y="3449207"/>
            <a:ext cx="5647765" cy="26894"/>
          </a:xfrm>
          <a:prstGeom prst="line">
            <a:avLst/>
          </a:prstGeom>
          <a:ln w="952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lecha abajo 11"/>
          <p:cNvSpPr/>
          <p:nvPr/>
        </p:nvSpPr>
        <p:spPr>
          <a:xfrm flipV="1">
            <a:off x="5751082" y="3056552"/>
            <a:ext cx="268718" cy="3318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5751082" y="3504595"/>
            <a:ext cx="268718" cy="2868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019800" y="3049854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s-CL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Ues</a:t>
            </a:r>
            <a:r>
              <a:rPr lang="es-C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s-CL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NZelanda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019800" y="3452035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s-CL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Ues</a:t>
            </a:r>
            <a:r>
              <a:rPr lang="es-CL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 Chile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598" y="3621312"/>
            <a:ext cx="237924" cy="261291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5"/>
          <a:stretch>
            <a:fillRect/>
          </a:stretch>
        </p:blipFill>
        <p:spPr>
          <a:xfrm>
            <a:off x="865686" y="6226259"/>
            <a:ext cx="713431" cy="2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1021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618067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PREGUNTAS Y RESPUESTAS</a:t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492375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6377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64" y="1574092"/>
            <a:ext cx="8209284" cy="1447800"/>
          </a:xfrm>
        </p:spPr>
        <p:txBody>
          <a:bodyPr>
            <a:normAutofit fontScale="90000"/>
          </a:bodyPr>
          <a:lstStyle/>
          <a:p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USO DE SCIVAL </a:t>
            </a:r>
            <a:b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ENTIDAD: UNIVERSIDAD</a:t>
            </a:r>
            <a:b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UNIVERSIDADES CON 150-700 PUBLICACIONES EL 2017</a:t>
            </a:r>
            <a:endParaRPr lang="es-ES_tradnl" sz="28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29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30" y="1211294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7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FACTORES CLAVES Y DE ACELERACIÓN</a:t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PARA MEJORAR Y ALCANZAR</a:t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CALIDAD DE RANGO MUNDIAL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4682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4716" y="561755"/>
            <a:ext cx="7844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NÚMERO DE PUBLICACIONES EN PERIODO 2005-2017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16" y="1762084"/>
            <a:ext cx="8543925" cy="4000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500" y="4302101"/>
            <a:ext cx="410431" cy="2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771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7545" y="397982"/>
            <a:ext cx="7844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NÚMERO DE PUBLICACIONES EN PERIODO 2005-2017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              FORMATO TABLA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16" y="1490876"/>
            <a:ext cx="8659646" cy="42002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176" y="4743861"/>
            <a:ext cx="523764" cy="3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334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7545" y="397982"/>
            <a:ext cx="831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NÚMERO DE PUBLICACIONES EN PERIODO 2005-2017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   EXPORTAR TABLA (EXCEL, XLS)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45" y="1454410"/>
            <a:ext cx="8524875" cy="4276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717" y="4717732"/>
            <a:ext cx="338341" cy="2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5756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33</a:t>
            </a:fld>
            <a:endParaRPr lang="fr-F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654818" y="570501"/>
            <a:ext cx="10148835" cy="1143000"/>
          </a:xfrm>
        </p:spPr>
        <p:txBody>
          <a:bodyPr>
            <a:normAutofit fontScale="90000"/>
          </a:bodyPr>
          <a:lstStyle/>
          <a:p>
            <a:r>
              <a:rPr lang="es-CL" sz="28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DESEMPEÑO DE INVESTIGACIÓN 2013-2017</a:t>
            </a:r>
            <a:b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b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endParaRPr lang="es-ES" sz="2800" dirty="0">
              <a:solidFill>
                <a:srgbClr val="7030A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892692"/>
            <a:ext cx="8458200" cy="41052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696" y="3945329"/>
            <a:ext cx="338341" cy="2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29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34</a:t>
            </a:fld>
            <a:endParaRPr lang="fr-F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502418" y="273738"/>
            <a:ext cx="10148835" cy="1143000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DESEMPEÑO DE INVESTIGACIÓN 2013-2017</a:t>
            </a:r>
            <a:b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MÁS P. U. CATÓLICA, U. DE CHILE Y U. CONCEPCIÓN</a:t>
            </a:r>
            <a:endParaRPr lang="es-ES" sz="2800" dirty="0">
              <a:solidFill>
                <a:srgbClr val="7030A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848194"/>
            <a:ext cx="8572500" cy="4076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83" y="3886544"/>
            <a:ext cx="338341" cy="2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5602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7291" y="6202812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4511" y="613297"/>
            <a:ext cx="745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</a:t>
            </a:r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IMPACTO DE VISTAS (“VIEWED; USAGE”) </a:t>
            </a:r>
          </a:p>
          <a:p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Y COLABORACIÓN NACIONAL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2141065"/>
            <a:ext cx="8582025" cy="3962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301" y="2648129"/>
            <a:ext cx="410431" cy="2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077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618067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36</a:t>
            </a:fld>
            <a:endParaRPr lang="fr-F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371012" y="337779"/>
            <a:ext cx="101488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1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s-CL" sz="31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ESTADÍSTICAS “PLUMX METRICS” EN SCOPUS</a:t>
            </a:r>
            <a:b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endParaRPr lang="es-ES" sz="2800" dirty="0">
              <a:solidFill>
                <a:srgbClr val="7030A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39" y="1256873"/>
            <a:ext cx="4208771" cy="51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8744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618067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PREGUNTAS Y RESPUESTAS</a:t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37</a:t>
            </a:fld>
            <a:endParaRPr lang="fr-FR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492375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75490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64" y="1164655"/>
            <a:ext cx="8209284" cy="1447800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NIVEL UNIVERSIDAD DE ANTOFAGASTA</a:t>
            </a:r>
            <a:endParaRPr lang="es-ES_tradnl" sz="28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0826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414337"/>
            <a:ext cx="7448550" cy="23717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2786062"/>
            <a:ext cx="5343525" cy="2200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285" y="4653888"/>
            <a:ext cx="4904056" cy="1936572"/>
          </a:xfrm>
          <a:prstGeom prst="rect">
            <a:avLst/>
          </a:prstGeom>
        </p:spPr>
      </p:pic>
      <p:sp>
        <p:nvSpPr>
          <p:cNvPr id="10" name="Flecha curvada hacia la derecha 9"/>
          <p:cNvSpPr/>
          <p:nvPr/>
        </p:nvSpPr>
        <p:spPr>
          <a:xfrm rot="18429681">
            <a:off x="1979194" y="4109751"/>
            <a:ext cx="998540" cy="333564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5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Flecha izquierda"/>
          <p:cNvSpPr>
            <a:spLocks noChangeArrowheads="1"/>
          </p:cNvSpPr>
          <p:nvPr/>
        </p:nvSpPr>
        <p:spPr bwMode="auto">
          <a:xfrm rot="18939376">
            <a:off x="4459568" y="2304291"/>
            <a:ext cx="3713034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rgbClr val="FF0000">
              <a:alpha val="36000"/>
            </a:srgb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28" name="39 Flecha izquierda"/>
          <p:cNvSpPr>
            <a:spLocks noChangeArrowheads="1"/>
          </p:cNvSpPr>
          <p:nvPr/>
        </p:nvSpPr>
        <p:spPr bwMode="auto">
          <a:xfrm rot="5400000">
            <a:off x="7495150" y="1998821"/>
            <a:ext cx="574852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chemeClr val="accent2">
              <a:lumMod val="75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9" name="Flecha curvada hacia abajo 8"/>
          <p:cNvSpPr/>
          <p:nvPr/>
        </p:nvSpPr>
        <p:spPr>
          <a:xfrm rot="20104097">
            <a:off x="-147345" y="1024609"/>
            <a:ext cx="7099939" cy="1753997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9 Flecha izquierda"/>
          <p:cNvSpPr>
            <a:spLocks noChangeArrowheads="1"/>
          </p:cNvSpPr>
          <p:nvPr/>
        </p:nvSpPr>
        <p:spPr bwMode="auto">
          <a:xfrm rot="9506176">
            <a:off x="5276875" y="1557567"/>
            <a:ext cx="1481580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rgbClr val="92D050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32" name="39 Flecha izquierda"/>
          <p:cNvSpPr>
            <a:spLocks noChangeArrowheads="1"/>
          </p:cNvSpPr>
          <p:nvPr/>
        </p:nvSpPr>
        <p:spPr bwMode="auto">
          <a:xfrm rot="16200000">
            <a:off x="4074322" y="829818"/>
            <a:ext cx="651010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284943" y="4219227"/>
            <a:ext cx="1851353" cy="7064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3492086" y="223300"/>
            <a:ext cx="1851353" cy="7064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39 Flecha izquierda"/>
          <p:cNvSpPr>
            <a:spLocks noChangeArrowheads="1"/>
          </p:cNvSpPr>
          <p:nvPr/>
        </p:nvSpPr>
        <p:spPr bwMode="auto">
          <a:xfrm rot="1542561">
            <a:off x="2527422" y="1582385"/>
            <a:ext cx="1213663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grpSp>
        <p:nvGrpSpPr>
          <p:cNvPr id="132100" name="30 Grupo"/>
          <p:cNvGrpSpPr>
            <a:grpSpLocks/>
          </p:cNvGrpSpPr>
          <p:nvPr/>
        </p:nvGrpSpPr>
        <p:grpSpPr bwMode="auto">
          <a:xfrm>
            <a:off x="1886744" y="398101"/>
            <a:ext cx="5797454" cy="5982748"/>
            <a:chOff x="1335298" y="-151702"/>
            <a:chExt cx="6357992" cy="6516003"/>
          </a:xfrm>
        </p:grpSpPr>
        <p:grpSp>
          <p:nvGrpSpPr>
            <p:cNvPr id="132108" name="13 Grupo"/>
            <p:cNvGrpSpPr>
              <a:grpSpLocks/>
            </p:cNvGrpSpPr>
            <p:nvPr/>
          </p:nvGrpSpPr>
          <p:grpSpPr bwMode="auto">
            <a:xfrm>
              <a:off x="1335298" y="586203"/>
              <a:ext cx="6357992" cy="5778098"/>
              <a:chOff x="1312323" y="348471"/>
              <a:chExt cx="6357992" cy="6017149"/>
            </a:xfrm>
          </p:grpSpPr>
          <p:sp>
            <p:nvSpPr>
              <p:cNvPr id="15" name="14 Forma libre"/>
              <p:cNvSpPr/>
              <p:nvPr/>
            </p:nvSpPr>
            <p:spPr>
              <a:xfrm>
                <a:off x="2176309" y="348471"/>
                <a:ext cx="3758801" cy="3764907"/>
              </a:xfrm>
              <a:custGeom>
                <a:avLst/>
                <a:gdLst>
                  <a:gd name="connsiteX0" fmla="*/ 0 w 3758817"/>
                  <a:gd name="connsiteY0" fmla="*/ 1883130 h 3766260"/>
                  <a:gd name="connsiteX1" fmla="*/ 1879409 w 3758817"/>
                  <a:gd name="connsiteY1" fmla="*/ 0 h 3766260"/>
                  <a:gd name="connsiteX2" fmla="*/ 3758818 w 3758817"/>
                  <a:gd name="connsiteY2" fmla="*/ 1883130 h 3766260"/>
                  <a:gd name="connsiteX3" fmla="*/ 1879409 w 3758817"/>
                  <a:gd name="connsiteY3" fmla="*/ 3766260 h 3766260"/>
                  <a:gd name="connsiteX4" fmla="*/ 0 w 3758817"/>
                  <a:gd name="connsiteY4" fmla="*/ 1883130 h 376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817" h="3766260">
                    <a:moveTo>
                      <a:pt x="0" y="1883130"/>
                    </a:moveTo>
                    <a:cubicBezTo>
                      <a:pt x="0" y="843106"/>
                      <a:pt x="841440" y="0"/>
                      <a:pt x="1879409" y="0"/>
                    </a:cubicBezTo>
                    <a:cubicBezTo>
                      <a:pt x="2917378" y="0"/>
                      <a:pt x="3758818" y="843106"/>
                      <a:pt x="3758818" y="1883130"/>
                    </a:cubicBezTo>
                    <a:cubicBezTo>
                      <a:pt x="3758818" y="2923154"/>
                      <a:pt x="2917378" y="3766260"/>
                      <a:pt x="1879409" y="3766260"/>
                    </a:cubicBezTo>
                    <a:cubicBezTo>
                      <a:pt x="841440" y="3766260"/>
                      <a:pt x="0" y="2923154"/>
                      <a:pt x="0" y="188313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501175" tIns="659095" rIns="501176" bIns="1412348" spcCol="1270" anchor="ctr"/>
              <a:lstStyle/>
              <a:p>
                <a:pPr algn="ctr" defTabSz="8890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15 Forma libre"/>
              <p:cNvSpPr/>
              <p:nvPr/>
            </p:nvSpPr>
            <p:spPr>
              <a:xfrm>
                <a:off x="3911512" y="2607913"/>
                <a:ext cx="3758803" cy="3757707"/>
              </a:xfrm>
              <a:custGeom>
                <a:avLst/>
                <a:gdLst>
                  <a:gd name="connsiteX0" fmla="*/ 0 w 3758817"/>
                  <a:gd name="connsiteY0" fmla="*/ 1879409 h 3758817"/>
                  <a:gd name="connsiteX1" fmla="*/ 1879409 w 3758817"/>
                  <a:gd name="connsiteY1" fmla="*/ 0 h 3758817"/>
                  <a:gd name="connsiteX2" fmla="*/ 3758818 w 3758817"/>
                  <a:gd name="connsiteY2" fmla="*/ 1879409 h 3758817"/>
                  <a:gd name="connsiteX3" fmla="*/ 1879409 w 3758817"/>
                  <a:gd name="connsiteY3" fmla="*/ 3758818 h 3758817"/>
                  <a:gd name="connsiteX4" fmla="*/ 0 w 3758817"/>
                  <a:gd name="connsiteY4" fmla="*/ 1879409 h 375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817" h="3758817">
                    <a:moveTo>
                      <a:pt x="0" y="1879409"/>
                    </a:moveTo>
                    <a:cubicBezTo>
                      <a:pt x="0" y="841440"/>
                      <a:pt x="841440" y="0"/>
                      <a:pt x="1879409" y="0"/>
                    </a:cubicBezTo>
                    <a:cubicBezTo>
                      <a:pt x="2917378" y="0"/>
                      <a:pt x="3758818" y="841440"/>
                      <a:pt x="3758818" y="1879409"/>
                    </a:cubicBezTo>
                    <a:cubicBezTo>
                      <a:pt x="3758818" y="2917378"/>
                      <a:pt x="2917378" y="3758818"/>
                      <a:pt x="1879409" y="3758818"/>
                    </a:cubicBezTo>
                    <a:cubicBezTo>
                      <a:pt x="841440" y="3758818"/>
                      <a:pt x="0" y="2917378"/>
                      <a:pt x="0" y="18794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149572" tIns="971028" rIns="353955" bIns="720440" spcCol="1270" anchor="ctr"/>
              <a:lstStyle/>
              <a:p>
                <a:pPr algn="ctr" defTabSz="28892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6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16 Forma libre"/>
              <p:cNvSpPr/>
              <p:nvPr/>
            </p:nvSpPr>
            <p:spPr>
              <a:xfrm>
                <a:off x="1312323" y="2599934"/>
                <a:ext cx="3758802" cy="3757706"/>
              </a:xfrm>
              <a:custGeom>
                <a:avLst/>
                <a:gdLst>
                  <a:gd name="connsiteX0" fmla="*/ 0 w 3758817"/>
                  <a:gd name="connsiteY0" fmla="*/ 1879409 h 3758817"/>
                  <a:gd name="connsiteX1" fmla="*/ 1879409 w 3758817"/>
                  <a:gd name="connsiteY1" fmla="*/ 0 h 3758817"/>
                  <a:gd name="connsiteX2" fmla="*/ 3758818 w 3758817"/>
                  <a:gd name="connsiteY2" fmla="*/ 1879409 h 3758817"/>
                  <a:gd name="connsiteX3" fmla="*/ 1879409 w 3758817"/>
                  <a:gd name="connsiteY3" fmla="*/ 3758818 h 3758817"/>
                  <a:gd name="connsiteX4" fmla="*/ 0 w 3758817"/>
                  <a:gd name="connsiteY4" fmla="*/ 1879409 h 375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817" h="3758817">
                    <a:moveTo>
                      <a:pt x="0" y="1879409"/>
                    </a:moveTo>
                    <a:cubicBezTo>
                      <a:pt x="0" y="841440"/>
                      <a:pt x="841440" y="0"/>
                      <a:pt x="1879409" y="0"/>
                    </a:cubicBezTo>
                    <a:cubicBezTo>
                      <a:pt x="2917378" y="0"/>
                      <a:pt x="3758818" y="841440"/>
                      <a:pt x="3758818" y="1879409"/>
                    </a:cubicBezTo>
                    <a:cubicBezTo>
                      <a:pt x="3758818" y="2917378"/>
                      <a:pt x="2917378" y="3758818"/>
                      <a:pt x="1879409" y="3758818"/>
                    </a:cubicBezTo>
                    <a:cubicBezTo>
                      <a:pt x="841440" y="3758818"/>
                      <a:pt x="0" y="2917378"/>
                      <a:pt x="0" y="18794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353955" tIns="971028" rIns="1149572" bIns="720440" spcCol="1270" anchor="ctr"/>
              <a:lstStyle/>
              <a:p>
                <a:pPr algn="ctr" defTabSz="2889250" eaLnBrk="1" hangingPunct="1">
                  <a:spcAft>
                    <a:spcPct val="35000"/>
                  </a:spcAft>
                  <a:defRPr/>
                </a:pPr>
                <a:endPara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2113" name="6 CuadroTexto"/>
            <p:cNvSpPr txBox="1">
              <a:spLocks noChangeArrowheads="1"/>
            </p:cNvSpPr>
            <p:nvPr/>
          </p:nvSpPr>
          <p:spPr bwMode="auto">
            <a:xfrm>
              <a:off x="2804624" y="1136234"/>
              <a:ext cx="2734580" cy="127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estudiantes</a:t>
              </a:r>
              <a:r>
                <a:rPr lang="en-US" altLang="es-C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profesores</a:t>
              </a:r>
              <a:endParaRPr lang="en-US" alt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investigadores</a:t>
              </a:r>
              <a:endParaRPr lang="en-US" alt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otros</a:t>
              </a:r>
              <a:r>
                <a:rPr lang="en-US" altLang="es-C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s-CL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117" name="10 CuadroTexto"/>
            <p:cNvSpPr txBox="1">
              <a:spLocks noChangeArrowheads="1"/>
            </p:cNvSpPr>
            <p:nvPr/>
          </p:nvSpPr>
          <p:spPr bwMode="auto">
            <a:xfrm>
              <a:off x="4090624" y="3619373"/>
              <a:ext cx="858903" cy="4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L" dirty="0">
                  <a:solidFill>
                    <a:srgbClr val="EF41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UCM</a:t>
              </a:r>
            </a:p>
          </p:txBody>
        </p:sp>
        <p:sp>
          <p:nvSpPr>
            <p:cNvPr id="132126" name="28 CuadroTexto"/>
            <p:cNvSpPr txBox="1">
              <a:spLocks noChangeArrowheads="1"/>
            </p:cNvSpPr>
            <p:nvPr/>
          </p:nvSpPr>
          <p:spPr bwMode="auto">
            <a:xfrm>
              <a:off x="2882391" y="-151702"/>
              <a:ext cx="2417944" cy="5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CONCENTRACIÓN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TALENTOS</a:t>
              </a:r>
            </a:p>
          </p:txBody>
        </p:sp>
      </p:grpSp>
      <p:sp>
        <p:nvSpPr>
          <p:cNvPr id="132101" name="29 CuadroTexto"/>
          <p:cNvSpPr txBox="1">
            <a:spLocks noChangeArrowheads="1"/>
          </p:cNvSpPr>
          <p:nvPr/>
        </p:nvSpPr>
        <p:spPr bwMode="auto">
          <a:xfrm>
            <a:off x="323850" y="6373813"/>
            <a:ext cx="3307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dirty="0">
                <a:solidFill>
                  <a:srgbClr val="000000"/>
                </a:solidFill>
                <a:latin typeface="Arial" panose="020B0604020202020204" pitchFamily="34" charset="0"/>
              </a:rPr>
              <a:t>Fuente: J. Salmi 2009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dirty="0">
                <a:solidFill>
                  <a:srgbClr val="000000"/>
                </a:solidFill>
                <a:latin typeface="Arial" panose="020B0604020202020204" pitchFamily="34" charset="0"/>
              </a:rPr>
              <a:t>Nota: </a:t>
            </a:r>
            <a:r>
              <a:rPr lang="es-CL" altLang="es-CL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UCM=Universidad de Clase Mundial</a:t>
            </a:r>
            <a:endParaRPr lang="es-ES" altLang="es-CL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6684090" y="800378"/>
            <a:ext cx="2303463" cy="1096533"/>
          </a:xfrm>
          <a:prstGeom prst="ellips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s-CL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productos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académicos: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graduados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productos </a:t>
            </a:r>
            <a:r>
              <a:rPr lang="es-CL" sz="1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I&amp;D&amp;i</a:t>
            </a:r>
            <a:endParaRPr lang="es-CL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32 Elipse"/>
          <p:cNvSpPr/>
          <p:nvPr/>
        </p:nvSpPr>
        <p:spPr>
          <a:xfrm>
            <a:off x="573384" y="746408"/>
            <a:ext cx="2099854" cy="11505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procesos académicos: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docencia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investigación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3ª misión</a:t>
            </a:r>
            <a:endParaRPr lang="es-ES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17 CuadroTexto"/>
          <p:cNvSpPr txBox="1">
            <a:spLocks noChangeArrowheads="1"/>
          </p:cNvSpPr>
          <p:nvPr/>
        </p:nvSpPr>
        <p:spPr bwMode="auto">
          <a:xfrm>
            <a:off x="553162" y="4328660"/>
            <a:ext cx="1258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ABUNDANTES</a:t>
            </a:r>
            <a:endParaRPr lang="en-US" altLang="es-CL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44165" y="2589532"/>
            <a:ext cx="239757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INTERNACIONALIZACIÓN</a:t>
            </a:r>
          </a:p>
          <a:p>
            <a:r>
              <a:rPr lang="es-CL" sz="1600" b="1" dirty="0">
                <a:solidFill>
                  <a:schemeClr val="accent2">
                    <a:lumMod val="75000"/>
                  </a:schemeClr>
                </a:solidFill>
              </a:rPr>
              <a:t>CALIDAD INTERNACIONAL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039340" y="4775525"/>
            <a:ext cx="2133600" cy="365125"/>
          </a:xfrm>
        </p:spPr>
        <p:txBody>
          <a:bodyPr/>
          <a:lstStyle/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fuentes$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insumos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TICs</a:t>
            </a:r>
          </a:p>
        </p:txBody>
      </p:sp>
      <p:sp>
        <p:nvSpPr>
          <p:cNvPr id="35" name="Elipse 34"/>
          <p:cNvSpPr/>
          <p:nvPr/>
        </p:nvSpPr>
        <p:spPr>
          <a:xfrm>
            <a:off x="7190391" y="4269368"/>
            <a:ext cx="1851353" cy="7064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17 CuadroTexto"/>
          <p:cNvSpPr txBox="1">
            <a:spLocks noChangeArrowheads="1"/>
          </p:cNvSpPr>
          <p:nvPr/>
        </p:nvSpPr>
        <p:spPr bwMode="auto">
          <a:xfrm>
            <a:off x="7520842" y="4391751"/>
            <a:ext cx="1285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FAVORABLE</a:t>
            </a:r>
            <a:endParaRPr lang="en-US" altLang="es-CL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Marcador de número de diapositiva 6"/>
          <p:cNvSpPr txBox="1">
            <a:spLocks/>
          </p:cNvSpPr>
          <p:nvPr/>
        </p:nvSpPr>
        <p:spPr>
          <a:xfrm>
            <a:off x="5261357" y="47055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regulatorio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liderazgo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estratégica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de excelencia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autonomía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libertad académica</a:t>
            </a:r>
          </a:p>
        </p:txBody>
      </p:sp>
      <p:sp>
        <p:nvSpPr>
          <p:cNvPr id="10" name="Elipse 9"/>
          <p:cNvSpPr/>
          <p:nvPr/>
        </p:nvSpPr>
        <p:spPr>
          <a:xfrm>
            <a:off x="5588076" y="182200"/>
            <a:ext cx="1715490" cy="6493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¿calidad e</a:t>
            </a:r>
          </a:p>
          <a:p>
            <a:pPr algn="ctr"/>
            <a:r>
              <a:rPr lang="es-CL" dirty="0"/>
              <a:t>impacto?</a:t>
            </a:r>
            <a:endParaRPr lang="es-ES" dirty="0"/>
          </a:p>
        </p:txBody>
      </p:sp>
      <p:sp>
        <p:nvSpPr>
          <p:cNvPr id="27" name="39 Flecha izquierda"/>
          <p:cNvSpPr>
            <a:spLocks noChangeArrowheads="1"/>
          </p:cNvSpPr>
          <p:nvPr/>
        </p:nvSpPr>
        <p:spPr bwMode="auto">
          <a:xfrm rot="15675528">
            <a:off x="4037098" y="2976259"/>
            <a:ext cx="1213663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09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8" grpId="0" animBg="1"/>
      <p:bldP spid="9" grpId="0" animBg="1"/>
      <p:bldP spid="34" grpId="0" animBg="1"/>
      <p:bldP spid="32" grpId="0" animBg="1"/>
      <p:bldP spid="56" grpId="0" animBg="1"/>
      <p:bldP spid="4" grpId="0" animBg="1"/>
      <p:bldP spid="46" grpId="0" animBg="1"/>
      <p:bldP spid="33" grpId="0" animBg="1"/>
      <p:bldP spid="45" grpId="0" animBg="1"/>
      <p:bldP spid="55" grpId="0"/>
      <p:bldP spid="5" grpId="0" animBg="1"/>
      <p:bldP spid="7" grpId="0"/>
      <p:bldP spid="35" grpId="0" animBg="1"/>
      <p:bldP spid="36" grpId="0"/>
      <p:bldP spid="52" grpId="0"/>
      <p:bldP spid="10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1102" y="258168"/>
            <a:ext cx="6454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UNIVERSIDAD DE ANTOFAGASTA. RESUMEN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 INDICADORES DE DESMPEÑO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80" y="1351128"/>
            <a:ext cx="8181291" cy="412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29724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1102" y="258168"/>
            <a:ext cx="6454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UNIVERSIDAD DE ANTOFAGASTA. RESUMEN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TABLA POR ÁREAS TEMÁTICAS 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71" y="1654676"/>
            <a:ext cx="8015361" cy="407010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6837524" y="1910690"/>
            <a:ext cx="0" cy="3821373"/>
          </a:xfrm>
          <a:prstGeom prst="line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lecha arriba 6"/>
          <p:cNvSpPr/>
          <p:nvPr/>
        </p:nvSpPr>
        <p:spPr>
          <a:xfrm>
            <a:off x="6076597" y="5857173"/>
            <a:ext cx="484632" cy="791570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rriba 7"/>
          <p:cNvSpPr/>
          <p:nvPr/>
        </p:nvSpPr>
        <p:spPr>
          <a:xfrm>
            <a:off x="7443648" y="5857173"/>
            <a:ext cx="484632" cy="79157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318240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5422" y="426980"/>
            <a:ext cx="856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UNIVERSIDAD DE ANTOFAGASTA. RESUMEN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MODO TABLA POR ÁREAS TEMÁTICAS Y EXPORTAR DISCIPLINAS 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1539532"/>
            <a:ext cx="83724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3309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39177" y="513869"/>
            <a:ext cx="586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7030A0"/>
                </a:solidFill>
              </a:rPr>
              <a:t>CRECIMIENTO E IMPACTO DE PUBLICACIONES</a:t>
            </a:r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87932" y="62591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24</a:t>
            </a:r>
            <a:endParaRPr lang="es-ES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63" y="1537900"/>
            <a:ext cx="7478829" cy="4451684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sp>
        <p:nvSpPr>
          <p:cNvPr id="5" name="Arco 4"/>
          <p:cNvSpPr/>
          <p:nvPr/>
        </p:nvSpPr>
        <p:spPr>
          <a:xfrm>
            <a:off x="3018864" y="3201783"/>
            <a:ext cx="3173506" cy="900953"/>
          </a:xfrm>
          <a:prstGeom prst="arc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rco 6"/>
          <p:cNvSpPr/>
          <p:nvPr/>
        </p:nvSpPr>
        <p:spPr>
          <a:xfrm flipV="1">
            <a:off x="1963270" y="3639053"/>
            <a:ext cx="5284695" cy="1855693"/>
          </a:xfrm>
          <a:prstGeom prst="arc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>
            <a:off x="1963270" y="4910502"/>
            <a:ext cx="612466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5404838" y="3005180"/>
            <a:ext cx="0" cy="24895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809172" y="2942996"/>
            <a:ext cx="2216187" cy="709263"/>
          </a:xfrm>
          <a:prstGeom prst="ellipse">
            <a:avLst/>
          </a:prstGeom>
          <a:solidFill>
            <a:schemeClr val="accent3">
              <a:lumMod val="40000"/>
              <a:lumOff val="60000"/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656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5422" y="426980"/>
            <a:ext cx="856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UNIVERSIDAD DE ANTOFAGASTA. RESUMEN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              VISTAS (“VIEWED”)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87" y="1271587"/>
            <a:ext cx="7447071" cy="508827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7738592" y="6061886"/>
            <a:ext cx="713431" cy="2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9623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25" y="59209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5422" y="426980"/>
            <a:ext cx="856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UNIVERSIDAD DE ANTOFAGASTA. RESUMEN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VISTAS (“VIEWED”). FILTRADO PARA “ENERGÍA”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7738592" y="6061886"/>
            <a:ext cx="713431" cy="2818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10" y="1262062"/>
            <a:ext cx="7774320" cy="51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406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618067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PREGUNTAS Y RESPUESTAS</a:t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46</a:t>
            </a:fld>
            <a:endParaRPr lang="fr-FR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492375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95951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8257577" y="619927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1102" y="258168"/>
            <a:ext cx="6454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</a:t>
            </a:r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UNIVERSIDAD DE ANTOFAGASTA. RESUMEN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IMPACTO DE LAS PUBLICACIONES</a:t>
            </a:r>
          </a:p>
          <a:p>
            <a:r>
              <a:rPr lang="es-CL" sz="2400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 </a:t>
            </a:r>
            <a:endParaRPr lang="es-ES" sz="2400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03" y="1077203"/>
            <a:ext cx="7160748" cy="5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8103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6454" y="62570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3727" y="223418"/>
            <a:ext cx="6677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rgbClr val="7030A0"/>
                </a:solidFill>
              </a:rPr>
              <a:t>                    IMPACTO DE LAS PUBLICACIONES</a:t>
            </a:r>
          </a:p>
          <a:p>
            <a:r>
              <a:rPr lang="es-CL" sz="2800" dirty="0">
                <a:solidFill>
                  <a:srgbClr val="7030A0"/>
                </a:solidFill>
              </a:rPr>
              <a:t>      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37987" y="247189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129885" y="5055821"/>
            <a:ext cx="117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solidFill>
                  <a:srgbClr val="199B44"/>
                </a:solidFill>
              </a:rPr>
              <a:t>        Energía</a:t>
            </a:r>
          </a:p>
          <a:p>
            <a:r>
              <a:rPr lang="es-CL" sz="1600" dirty="0">
                <a:solidFill>
                  <a:srgbClr val="199B44"/>
                </a:solidFill>
              </a:rPr>
              <a:t>         (ASJC)</a:t>
            </a:r>
            <a:endParaRPr lang="es-ES" sz="1600" dirty="0">
              <a:solidFill>
                <a:srgbClr val="199B4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42" y="854717"/>
            <a:ext cx="5779019" cy="2824430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1256520" y="2342915"/>
            <a:ext cx="356114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4311302" y="2266932"/>
            <a:ext cx="822036" cy="110612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576" y="3908060"/>
            <a:ext cx="4574391" cy="2697455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3537964" y="5862789"/>
            <a:ext cx="271271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 flipV="1">
            <a:off x="5677469" y="5746829"/>
            <a:ext cx="875731" cy="79208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77" y="3625434"/>
            <a:ext cx="338341" cy="2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2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47105" y="298626"/>
            <a:ext cx="6852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rgbClr val="7030A0"/>
                </a:solidFill>
              </a:rPr>
              <a:t>CLAUSTROS DE PROGRAMAS DE DOCTORADO</a:t>
            </a:r>
            <a:endParaRPr lang="es-ES" sz="2800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3674" y="6208055"/>
            <a:ext cx="713431" cy="281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43" y="1152548"/>
            <a:ext cx="3852067" cy="2887504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1241864" y="2975769"/>
            <a:ext cx="31498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942" y="2437070"/>
            <a:ext cx="1152525" cy="1000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910" y="3503517"/>
            <a:ext cx="3864022" cy="29863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535" y="4721717"/>
            <a:ext cx="1095375" cy="981075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5142197" y="5381972"/>
            <a:ext cx="31498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216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991463" y="1913742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EVALUACIÓN DE LA CALIDAD	</a:t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Desempeño de Docencia/Aprendizaje</a:t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Desempeño de Investigación</a:t>
            </a:r>
            <a:br>
              <a:rPr lang="es-ES_tradnl" sz="27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Desempeño de Programas de Doctorado</a:t>
            </a:r>
            <a:br>
              <a:rPr lang="es-ES_tradnl" sz="27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1BA94A"/>
                </a:solidFill>
                <a:latin typeface="Tw Cen MT" panose="020B0602020104020603" pitchFamily="34" charset="0"/>
                <a:ea typeface="MS PGothic" charset="0"/>
              </a:rPr>
              <a:t>Desempeño de Centros de Investigación</a:t>
            </a:r>
            <a:br>
              <a:rPr lang="es-ES_tradnl" sz="2700" dirty="0">
                <a:solidFill>
                  <a:srgbClr val="1BA94A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1BA94A"/>
                </a:solidFill>
                <a:latin typeface="Tw Cen MT" panose="020B0602020104020603" pitchFamily="34" charset="0"/>
                <a:ea typeface="MS PGothic" charset="0"/>
              </a:rPr>
              <a:t>Reclutamiento de Académicos e Investigadores</a:t>
            </a:r>
            <a:br>
              <a:rPr lang="es-ES_tradnl" sz="27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Reclutamiento de Estudiantes de Posgrado</a:t>
            </a:r>
            <a:br>
              <a:rPr lang="es-ES_tradnl" sz="27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1BA94A"/>
                </a:solidFill>
                <a:latin typeface="Tw Cen MT" panose="020B0602020104020603" pitchFamily="34" charset="0"/>
                <a:ea typeface="MS PGothic" charset="0"/>
              </a:rPr>
              <a:t>Carrera Académica</a:t>
            </a:r>
            <a:br>
              <a:rPr lang="es-ES_tradnl" sz="27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1BA94A"/>
                </a:solidFill>
                <a:latin typeface="Tw Cen MT" panose="020B0602020104020603" pitchFamily="34" charset="0"/>
                <a:ea typeface="MS PGothic" charset="0"/>
              </a:rPr>
              <a:t>Autoevaluación </a:t>
            </a:r>
            <a:br>
              <a:rPr lang="es-ES_tradnl" sz="2700" dirty="0">
                <a:solidFill>
                  <a:srgbClr val="1BA94A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1BA94A"/>
                </a:solidFill>
                <a:latin typeface="Tw Cen MT" panose="020B0602020104020603" pitchFamily="34" charset="0"/>
                <a:ea typeface="MS PGothic" charset="0"/>
              </a:rPr>
              <a:t>Acreditación</a:t>
            </a:r>
            <a:br>
              <a:rPr lang="es-ES_tradnl" sz="27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5</a:t>
            </a:fld>
            <a:endParaRPr lang="fr-FR"/>
          </a:p>
        </p:txBody>
      </p:sp>
      <p:sp>
        <p:nvSpPr>
          <p:cNvPr id="3" name="Flecha abajo 2"/>
          <p:cNvSpPr/>
          <p:nvPr/>
        </p:nvSpPr>
        <p:spPr>
          <a:xfrm>
            <a:off x="4261974" y="1106310"/>
            <a:ext cx="291548" cy="7156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bajo 4"/>
          <p:cNvSpPr/>
          <p:nvPr/>
        </p:nvSpPr>
        <p:spPr>
          <a:xfrm>
            <a:off x="4261974" y="5206730"/>
            <a:ext cx="291548" cy="7156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errar corchete 8"/>
          <p:cNvSpPr/>
          <p:nvPr/>
        </p:nvSpPr>
        <p:spPr>
          <a:xfrm>
            <a:off x="7484533" y="965917"/>
            <a:ext cx="756663" cy="5138034"/>
          </a:xfrm>
          <a:prstGeom prst="rightBracket">
            <a:avLst/>
          </a:prstGeom>
          <a:ln w="57150">
            <a:solidFill>
              <a:srgbClr val="199B44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3371" y="5766182"/>
            <a:ext cx="8604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eaLnBrk="1" hangingPunct="1">
              <a:defRPr/>
            </a:pPr>
            <a:r>
              <a:rPr lang="es-ES_tradnl" sz="28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ESTRATEGIA DE MEJORAMIENTO</a:t>
            </a:r>
            <a:br>
              <a:rPr kumimoji="0" lang="es-CL" altLang="es-CL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Script" panose="020B0504020000000003" pitchFamily="34" charset="0"/>
                <a:ea typeface="+mj-ea"/>
                <a:cs typeface="Verdana" panose="020B0604030504040204" pitchFamily="34" charset="0"/>
              </a:rPr>
            </a:br>
            <a:r>
              <a:rPr kumimoji="0" lang="es-CL" altLang="es-CL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Script" panose="020B0504020000000003" pitchFamily="34" charset="0"/>
                <a:ea typeface="+mj-ea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586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3" grpId="0" animBg="1"/>
      <p:bldP spid="5" grpId="0" animBg="1"/>
      <p:bldP spid="9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64" y="86484"/>
            <a:ext cx="8209284" cy="1447800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COLABORACIÓN E INTERNACIONALIZACIÓN</a:t>
            </a:r>
            <a:endParaRPr lang="es-ES_tradnl" sz="28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4" name="Picture 2" descr="Resultado de imagen para collaboration in higher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38" y="1587941"/>
            <a:ext cx="6377136" cy="424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78858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8452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INVESTIGACIÓN COLABORATIVA CUECH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INTERNACIONAL, NACIONAL E INSTITUCIONAL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47" y="1863804"/>
            <a:ext cx="7470836" cy="454028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56155" y="3003453"/>
            <a:ext cx="99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solidFill>
                  <a:schemeClr val="accent2">
                    <a:lumMod val="75000"/>
                  </a:schemeClr>
                </a:solidFill>
              </a:rPr>
              <a:t>International</a:t>
            </a:r>
            <a:endParaRPr lang="es-E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47851" y="2993339"/>
            <a:ext cx="71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>
                <a:solidFill>
                  <a:schemeClr val="accent2">
                    <a:lumMod val="75000"/>
                  </a:schemeClr>
                </a:solidFill>
              </a:rPr>
              <a:t>National</a:t>
            </a:r>
            <a:endParaRPr lang="es-E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72212" y="2976157"/>
            <a:ext cx="100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s-CL" sz="1200" dirty="0" err="1">
                <a:solidFill>
                  <a:schemeClr val="accent2">
                    <a:lumMod val="75000"/>
                  </a:schemeClr>
                </a:solidFill>
              </a:rPr>
              <a:t>Institutional</a:t>
            </a:r>
            <a:endParaRPr lang="es-E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916" y="3194533"/>
            <a:ext cx="338341" cy="2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38445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9894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UNIVERSIDAD DE ANTOFAGASTA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ENTIDADES CON QUE COLABORA EN ENERGÍA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4" y="1639994"/>
            <a:ext cx="7706862" cy="41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6014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2204" y="839894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UNIVERSIDAD DE ANTOFAGASTA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UNIVERSIDADES CON QUE COLABORA EN ENERGÍA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1440918"/>
            <a:ext cx="8254337" cy="43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81467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618067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PREGUNTAS Y RESPUESTAS</a:t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54</a:t>
            </a:fld>
            <a:endParaRPr lang="fr-FR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492375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85100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1165225"/>
            <a:ext cx="8208963" cy="1447800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USO DE SCIVAL </a:t>
            </a:r>
            <a:b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ENTIDAD: INVESTIGADOR </a:t>
            </a:r>
            <a:b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2800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Y GRUPOS (POR EJEMPLO, DOCTORADOS)</a:t>
            </a:r>
            <a:endParaRPr lang="es-ES_tradnl" sz="28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97031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16725" y="61151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</a:rPr>
              <a:t>DOCTORADOS NACIONALES</a:t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</a:rPr>
              <a:t>CUATRO EJEMPLOS</a:t>
            </a:r>
            <a:br>
              <a:rPr lang="es-ES_tradnl" sz="2400" dirty="0">
                <a:solidFill>
                  <a:srgbClr val="7030A0"/>
                </a:solidFill>
                <a:latin typeface="Segoe Script" pitchFamily="34" charset="0"/>
              </a:rPr>
            </a:br>
            <a:r>
              <a:rPr lang="es-ES_tradnl" sz="2400" dirty="0">
                <a:solidFill>
                  <a:srgbClr val="7030A0"/>
                </a:solidFill>
                <a:latin typeface="Segoe Script" pitchFamily="34" charset="0"/>
              </a:rPr>
              <a:t>                  </a:t>
            </a:r>
            <a:br>
              <a:rPr lang="es-ES_tradnl" sz="2400" dirty="0">
                <a:solidFill>
                  <a:srgbClr val="7030A0"/>
                </a:solidFill>
                <a:latin typeface="Segoe Script" pitchFamily="34" charset="0"/>
              </a:rPr>
            </a:br>
            <a:br>
              <a:rPr lang="es-ES_tradnl" sz="2400" dirty="0">
                <a:latin typeface="Segoe Script" pitchFamily="34" charset="0"/>
              </a:rPr>
            </a:br>
            <a:endParaRPr lang="es-ES_tradnl" dirty="0">
              <a:latin typeface="Segoe Script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1" y="4020755"/>
            <a:ext cx="3620547" cy="2471167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946444" y="5817994"/>
            <a:ext cx="3145134" cy="0"/>
          </a:xfrm>
          <a:prstGeom prst="line">
            <a:avLst/>
          </a:prstGeom>
          <a:ln w="1270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254" y="1328441"/>
            <a:ext cx="3617730" cy="26827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1" y="1328441"/>
            <a:ext cx="3544163" cy="2474316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897653" y="3337726"/>
            <a:ext cx="3145134" cy="0"/>
          </a:xfrm>
          <a:prstGeom prst="line">
            <a:avLst/>
          </a:prstGeom>
          <a:ln w="1270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4841600" y="3076466"/>
            <a:ext cx="3145134" cy="0"/>
          </a:xfrm>
          <a:prstGeom prst="line">
            <a:avLst/>
          </a:prstGeom>
          <a:ln w="1270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20" y="4020755"/>
            <a:ext cx="3591864" cy="2480780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890201" y="5710807"/>
            <a:ext cx="3145134" cy="0"/>
          </a:xfrm>
          <a:prstGeom prst="line">
            <a:avLst/>
          </a:prstGeom>
          <a:ln w="1270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2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45556" y="526892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7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TÓPICOS DE INVESTIGACIÓN</a:t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CON ALTA VISIBILIDAD Y CITACIÓN RECIENTES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562226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757" y="1153691"/>
            <a:ext cx="8854225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UNIVERSIDAD DE ANTOFAGASTA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LISTADO PARCIAL DE TÓPICOS EN LAS CIENCIAS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2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403281" y="6397986"/>
            <a:ext cx="713431" cy="2818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03" y="1546036"/>
            <a:ext cx="8235997" cy="4458979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194158" y="3315558"/>
            <a:ext cx="2216187" cy="70926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  <a:lumMod val="84000"/>
                </a:schemeClr>
              </a:gs>
              <a:gs pos="100000">
                <a:schemeClr val="tx2">
                  <a:lumMod val="40000"/>
                  <a:lumOff val="60000"/>
                  <a:alpha val="37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484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757" y="1153691"/>
            <a:ext cx="8854225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UNIVERSIDAD DE ANTOFAGASTA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  TÓPICOS PROMINENTES: PHASE CHANGE MATERIALS ...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2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403281" y="6397986"/>
            <a:ext cx="713431" cy="2818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13" y="1243940"/>
            <a:ext cx="7096199" cy="4720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56" y="1963578"/>
            <a:ext cx="3800460" cy="36154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143" y="2042508"/>
            <a:ext cx="2323672" cy="352995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3903260" y="2071588"/>
            <a:ext cx="1617293" cy="173589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701016" y="3809244"/>
            <a:ext cx="12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Interdisciplinario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8557577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618067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PREGUNTAS Y RESPUESTAS</a:t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492375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67772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403281" y="6397986"/>
            <a:ext cx="713431" cy="2818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7" y="190144"/>
            <a:ext cx="7388628" cy="4521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98" y="4740636"/>
            <a:ext cx="5632378" cy="15433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037" y="3069253"/>
            <a:ext cx="2125975" cy="23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20418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403281" y="6397986"/>
            <a:ext cx="713431" cy="2818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62" y="1589964"/>
            <a:ext cx="7743825" cy="411480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9183" y="938378"/>
            <a:ext cx="8447087" cy="146657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T.25120 A NIVEL MUNDIAL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0012924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9894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INSTITUCIONES “TOP” PARA T.25120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6" y="1446662"/>
            <a:ext cx="8386814" cy="4363587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99986" y="4026091"/>
            <a:ext cx="8386814" cy="24565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393" y="3628455"/>
            <a:ext cx="523764" cy="3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1114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9894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PAÍSES Y REGIONES CON VISIBILIDAD CLAVES  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PARA T.25120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35" y="1581150"/>
            <a:ext cx="6305701" cy="51244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574" y="3265801"/>
            <a:ext cx="1019175" cy="714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515" y="4728795"/>
            <a:ext cx="1021014" cy="7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6189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9894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ANÁLISIS DE FRASES CLAVES PARA T.25120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MÓDULO TRENDS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" y="1503315"/>
            <a:ext cx="73914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223"/>
      </p:ext>
    </p:extLst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9894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ANÁLISIS DE FRASES CLAVES PARA T.25120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6225"/>
            <a:ext cx="8991600" cy="4810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09" y="4206538"/>
            <a:ext cx="391534" cy="2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85725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73206" y="-141849"/>
            <a:ext cx="8004944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TOPICOS “ALTAMENTE VISIBLES” DE INVESTIGACIÓN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66</a:t>
            </a:fld>
            <a:endParaRPr lang="fr-F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22" y="1225455"/>
            <a:ext cx="2832621" cy="28003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259" y="1411013"/>
            <a:ext cx="1551074" cy="2464951"/>
          </a:xfrm>
          <a:prstGeom prst="rect">
            <a:avLst/>
          </a:prstGeom>
        </p:spPr>
      </p:pic>
      <p:cxnSp>
        <p:nvCxnSpPr>
          <p:cNvPr id="7" name="Conector angular 6"/>
          <p:cNvCxnSpPr/>
          <p:nvPr/>
        </p:nvCxnSpPr>
        <p:spPr>
          <a:xfrm>
            <a:off x="3138985" y="1815152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049" y="1533825"/>
            <a:ext cx="2124075" cy="2219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123" y="3899924"/>
            <a:ext cx="2952218" cy="28350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259" y="4280103"/>
            <a:ext cx="1523429" cy="2239852"/>
          </a:xfrm>
          <a:prstGeom prst="rect">
            <a:avLst/>
          </a:prstGeom>
        </p:spPr>
      </p:pic>
      <p:cxnSp>
        <p:nvCxnSpPr>
          <p:cNvPr id="12" name="Conector angular 11"/>
          <p:cNvCxnSpPr/>
          <p:nvPr/>
        </p:nvCxnSpPr>
        <p:spPr>
          <a:xfrm>
            <a:off x="2784143" y="5196137"/>
            <a:ext cx="1207115" cy="9144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0774" y="4280103"/>
            <a:ext cx="2038350" cy="21717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287904" y="205879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rgbClr val="00B0F0"/>
                </a:solidFill>
                <a:latin typeface="Tw Cen MT" panose="020B0602020104020603" pitchFamily="34" charset="0"/>
              </a:rPr>
              <a:t>PUC</a:t>
            </a:r>
            <a:endParaRPr lang="es-ES" sz="12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287904" y="4763321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rgbClr val="00B0F0"/>
                </a:solidFill>
                <a:latin typeface="Tw Cen MT" panose="020B0602020104020603" pitchFamily="34" charset="0"/>
              </a:rPr>
              <a:t>UCHILE</a:t>
            </a:r>
            <a:endParaRPr lang="es-ES" sz="12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82063"/>
      </p:ext>
    </p:extLst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9894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CL" altLang="es-CL" sz="2400" dirty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VISIÓN GLOBAL DE LA INVESTIGACIÓN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sz="27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77" y="1310671"/>
            <a:ext cx="6503496" cy="51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43706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45556" y="526892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7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FACTORES DE ACELERACIÓN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2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(</a:t>
            </a:r>
            <a:r>
              <a:rPr lang="es-ES_tradnl" sz="2200" dirty="0" err="1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Altbach</a:t>
            </a:r>
            <a:r>
              <a:rPr lang="es-ES_tradnl" sz="22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 y Salmi, 2011)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640519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245" y="592665"/>
            <a:ext cx="7745288" cy="1628805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7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CÓMO CRECER MÁS RÁPIDO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69</a:t>
            </a:fld>
            <a:endParaRPr lang="fr-FR"/>
          </a:p>
        </p:txBody>
      </p:sp>
      <p:sp>
        <p:nvSpPr>
          <p:cNvPr id="7" name="CuadroTexto 6"/>
          <p:cNvSpPr txBox="1"/>
          <p:nvPr/>
        </p:nvSpPr>
        <p:spPr>
          <a:xfrm>
            <a:off x="1416677" y="1595021"/>
            <a:ext cx="655865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Atraer diáspora o académicos extranjeros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Idioma inglés como lenguaje de enseñanza </a:t>
            </a:r>
          </a:p>
          <a:p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    e investigación; por ejemplo, en el posgrado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Concentrar en programas focalizados, como</a:t>
            </a:r>
          </a:p>
          <a:p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    las disciplinas STEM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Realizar procesos de “benchmarking” para</a:t>
            </a:r>
          </a:p>
          <a:p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    orientar los esfuerzos de mejoramiento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Innovar en el currículo y los procesos </a:t>
            </a:r>
            <a:r>
              <a:rPr lang="es-CL" sz="2400" dirty="0" err="1">
                <a:solidFill>
                  <a:srgbClr val="002060"/>
                </a:solidFill>
                <a:latin typeface="Tw Cen MT" panose="020B0602020104020603" pitchFamily="34" charset="0"/>
              </a:rPr>
              <a:t>pedagó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-</a:t>
            </a:r>
          </a:p>
          <a:p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    </a:t>
            </a:r>
            <a:r>
              <a:rPr lang="es-CL" sz="2400" dirty="0" err="1">
                <a:solidFill>
                  <a:srgbClr val="002060"/>
                </a:solidFill>
                <a:latin typeface="Tw Cen MT" panose="020B0602020104020603" pitchFamily="34" charset="0"/>
              </a:rPr>
              <a:t>gicos</a:t>
            </a:r>
            <a:r>
              <a:rPr lang="es-CL" sz="2400" dirty="0">
                <a:solidFill>
                  <a:srgbClr val="002060"/>
                </a:solidFill>
                <a:latin typeface="Tw Cen MT" panose="020B0602020104020603" pitchFamily="34" charset="0"/>
              </a:rPr>
              <a:t> de su oferta educacional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400" dirty="0">
                <a:solidFill>
                  <a:srgbClr val="199B44"/>
                </a:solidFill>
                <a:latin typeface="Tw Cen MT" panose="020B0602020104020603" pitchFamily="34" charset="0"/>
              </a:rPr>
              <a:t>Hacer esfuerzos continuos y mantener un sentido</a:t>
            </a:r>
          </a:p>
          <a:p>
            <a:r>
              <a:rPr lang="es-CL" sz="2400" dirty="0">
                <a:solidFill>
                  <a:srgbClr val="199B44"/>
                </a:solidFill>
                <a:latin typeface="Tw Cen MT" panose="020B0602020104020603" pitchFamily="34" charset="0"/>
              </a:rPr>
              <a:t>    de la urgencia para evitar la autocomplacencia  </a:t>
            </a:r>
          </a:p>
          <a:p>
            <a:endParaRPr lang="es-CL" sz="24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s-CL" sz="24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s-ES" sz="24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731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45556" y="526892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7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EVALUACIÓN DEL                                           DESEMPEÑO DE LA INVESTIGACIÓN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11786"/>
      </p:ext>
    </p:extLst>
  </p:cSld>
  <p:clrMapOvr>
    <a:masterClrMapping/>
  </p:clrMapOvr>
  <p:transition spd="slow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750022" y="8277"/>
            <a:ext cx="7391400" cy="5627688"/>
          </a:xfrm>
        </p:spPr>
        <p:txBody>
          <a:bodyPr>
            <a:normAutofit fontScale="90000"/>
          </a:bodyPr>
          <a:lstStyle/>
          <a:p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latin typeface="Arial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7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IMPORTANCIA DEL ECOSISTEMA DE EDUCACIÓN SUPERIOR NACIONAL</a:t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br>
              <a:rPr lang="es-ES_tradnl" sz="2000" dirty="0">
                <a:latin typeface="Arial" charset="0"/>
                <a:ea typeface="MS PGothic" charset="0"/>
              </a:rPr>
            </a:b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70</a:t>
            </a:fld>
            <a:endParaRPr lang="fr-F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84" y="1623419"/>
            <a:ext cx="4693124" cy="493798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131558" y="2579427"/>
            <a:ext cx="914400" cy="47767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5322626" y="4533331"/>
            <a:ext cx="807492" cy="47767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2486166" y="2634019"/>
            <a:ext cx="1164077" cy="47767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 rot="5400000">
            <a:off x="3584829" y="3232266"/>
            <a:ext cx="1674124" cy="1037196"/>
          </a:xfrm>
          <a:prstGeom prst="roundRect">
            <a:avLst/>
          </a:prstGeom>
          <a:solidFill>
            <a:srgbClr val="00B05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913570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793032"/>
            <a:ext cx="8209284" cy="1447800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MUCHAS GRACIAS</a:t>
            </a:r>
            <a:endParaRPr lang="es-ES_tradnl" sz="2400" dirty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73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" y="352425"/>
            <a:ext cx="860425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USO DE MÉTRICAS EN LA CARRERA ACADÉMICA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9" y="1504915"/>
            <a:ext cx="7963437" cy="45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679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" y="352425"/>
            <a:ext cx="860425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USO ESTRATÉGICO DE MÉTRICAS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PERMITE DETERMINAR</a:t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b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85" y="1672325"/>
            <a:ext cx="5871902" cy="20296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66744" y="4076076"/>
            <a:ext cx="2070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Fortalezas Institucionales</a:t>
            </a:r>
          </a:p>
          <a:p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   de Investigación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57098" y="4741312"/>
            <a:ext cx="1503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Potenciales Áreas</a:t>
            </a:r>
          </a:p>
          <a:p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   de Inversión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933269" y="4076076"/>
            <a:ext cx="119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     Retorno</a:t>
            </a:r>
          </a:p>
          <a:p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 de Inversión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31086" y="4727664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Identificar Académicos</a:t>
            </a:r>
          </a:p>
          <a:p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         Estrellas 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684963" y="4076076"/>
            <a:ext cx="2352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Tener una Mejor </a:t>
            </a:r>
          </a:p>
          <a:p>
            <a:pPr algn="ctr"/>
            <a:r>
              <a:rPr lang="es-CL" sz="14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Narrativa de la Investigación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157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34307</TotalTime>
  <Words>726</Words>
  <Application>Microsoft Office PowerPoint</Application>
  <PresentationFormat>Presentación en pantalla (4:3)</PresentationFormat>
  <Paragraphs>421</Paragraphs>
  <Slides>71</Slides>
  <Notes>67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71</vt:i4>
      </vt:variant>
    </vt:vector>
  </HeadingPairs>
  <TitlesOfParts>
    <vt:vector size="87" baseType="lpstr">
      <vt:lpstr>Arial Unicode MS</vt:lpstr>
      <vt:lpstr>MS PGothic</vt:lpstr>
      <vt:lpstr>Arial</vt:lpstr>
      <vt:lpstr>Arial Bold</vt:lpstr>
      <vt:lpstr>Calibri</vt:lpstr>
      <vt:lpstr>Segoe Script</vt:lpstr>
      <vt:lpstr>Times</vt:lpstr>
      <vt:lpstr>Times New Roman</vt:lpstr>
      <vt:lpstr>Tw Cen MT</vt:lpstr>
      <vt:lpstr>Verdana</vt:lpstr>
      <vt:lpstr>Wingdings</vt:lpstr>
      <vt:lpstr>ヒラギノ角ゴ Pro W3</vt:lpstr>
      <vt:lpstr>Tema de Office</vt:lpstr>
      <vt:lpstr>3_Office Theme</vt:lpstr>
      <vt:lpstr>1_Tema de Office</vt:lpstr>
      <vt:lpstr>1_Office Theme</vt:lpstr>
      <vt:lpstr>     LA BASE DE DATOS SCIVAL       Ricardo Reich     Universidad de Antofagasta, 21 de noviembre de 2018            </vt:lpstr>
      <vt:lpstr>    ¿PORQUÉ MEDIR?                    </vt:lpstr>
      <vt:lpstr>      FACTORES CLAVES Y DE ACELERACIÓN PARA MEJORAR Y ALCANZAR CALIDAD DE RANGO MUNDIAL                    </vt:lpstr>
      <vt:lpstr>Presentación de PowerPoint</vt:lpstr>
      <vt:lpstr>              EVALUACIÓN DE LA CALIDAD    Desempeño de Docencia/Aprendizaje Desempeño de Investigación Desempeño de Programas de Doctorado Desempeño de Centros de Investigación Reclutamiento de Académicos e Investigadores Reclutamiento de Estudiantes de Posgrado Carrera Académica Autoevaluación  Acreditación                                </vt:lpstr>
      <vt:lpstr>    PREGUNTAS Y RESPUESTAS                       </vt:lpstr>
      <vt:lpstr>      EVALUACIÓN DEL                                           DESEMPEÑO DE LA INVESTIGACIÓN                    </vt:lpstr>
      <vt:lpstr> USO DE MÉTRICAS EN LA CARRERA ACADÉMICA   </vt:lpstr>
      <vt:lpstr> USO ESTRATÉGICO DE MÉTRICAS PERMITE DETERMINAR   </vt:lpstr>
      <vt:lpstr> EVALUACIÓN DEL DESEMPEÑO ESTRATÉGICO  REQUIERE USO EQUILIBRADO DE MÉTRICAS   </vt:lpstr>
      <vt:lpstr>  TIPOS DE “OUTPUTS” DE INVESTIGACIÓN   </vt:lpstr>
      <vt:lpstr> TIPOS DE MÉTRICAS MÁS UTILIZADAS   </vt:lpstr>
      <vt:lpstr>    PREGUNTAS Y RESPUESTAS                       </vt:lpstr>
      <vt:lpstr>      TIPOS DE MÉTRICAS Y                                                 BASES DE DATOS PARA MEDIRLAS                    </vt:lpstr>
      <vt:lpstr>Presentación de PowerPoint</vt:lpstr>
      <vt:lpstr>Presentación de PowerPoint</vt:lpstr>
      <vt:lpstr>Presentación de PowerPoint</vt:lpstr>
      <vt:lpstr>    PREGUNTAS Y RESPUESTAS                       </vt:lpstr>
      <vt:lpstr>USO DE SCIVAL  ENTIDAD: PAÍS</vt:lpstr>
      <vt:lpstr>COMPARACIÓN ENTRE EL DESEMPEÑO                                 DE INVESTIGACIÓN DE CHILE Y NUEVA ZELANDA 2012-2016 (Fuente: Scopus, Febrero 2018)</vt:lpstr>
      <vt:lpstr>RESUMEN A NIVEL PAÍS</vt:lpstr>
      <vt:lpstr>Presentación de PowerPoint</vt:lpstr>
      <vt:lpstr>Presentación de PowerPoint</vt:lpstr>
      <vt:lpstr>Presentación de PowerPoint</vt:lpstr>
      <vt:lpstr>Presentación de PowerPoint</vt:lpstr>
      <vt:lpstr>COMPARACIÓN DEL DESEMPEÑO DE CHILE                                    CON PAÍSES EN RANKING THE 2017</vt:lpstr>
      <vt:lpstr>INTEGRANDO LAS UNIVERSIDADES</vt:lpstr>
      <vt:lpstr>    PREGUNTAS Y RESPUESTAS                       </vt:lpstr>
      <vt:lpstr>USO DE SCIVAL  ENTIDAD: UNIVERSIDAD UNIVERSIDADES CON 150-700 PUBLICACIONES EL 2017</vt:lpstr>
      <vt:lpstr>Presentación de PowerPoint</vt:lpstr>
      <vt:lpstr>Presentación de PowerPoint</vt:lpstr>
      <vt:lpstr>Presentación de PowerPoint</vt:lpstr>
      <vt:lpstr> DESEMPEÑO DE INVESTIGACIÓN 2013-2017  </vt:lpstr>
      <vt:lpstr> DESEMPEÑO DE INVESTIGACIÓN 2013-2017 MÁS P. U. CATÓLICA, U. DE CHILE Y U. CONCEPCIÓN</vt:lpstr>
      <vt:lpstr>Presentación de PowerPoint</vt:lpstr>
      <vt:lpstr>                           </vt:lpstr>
      <vt:lpstr>    PREGUNTAS Y RESPUESTAS                       </vt:lpstr>
      <vt:lpstr>NIVEL UNIVERSIDAD DE ANTOFAGASTA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PREGUNTAS Y RESPUESTAS                       </vt:lpstr>
      <vt:lpstr>Presentación de PowerPoint</vt:lpstr>
      <vt:lpstr>Presentación de PowerPoint</vt:lpstr>
      <vt:lpstr>Presentación de PowerPoint</vt:lpstr>
      <vt:lpstr>COLABORACIÓN E INTERNACIONALIZACIÓN</vt:lpstr>
      <vt:lpstr> INVESTIGACIÓN COLABORATIVA CUECH INTERNACIONAL, NACIONAL E INSTITUCIONAL    </vt:lpstr>
      <vt:lpstr> UNIVERSIDAD DE ANTOFAGASTA ENTIDADES CON QUE COLABORA EN ENERGÍA     </vt:lpstr>
      <vt:lpstr> UNIVERSIDAD DE ANTOFAGASTA UNIVERSIDADES CON QUE COLABORA EN ENERGÍA     </vt:lpstr>
      <vt:lpstr>    PREGUNTAS Y RESPUESTAS                       </vt:lpstr>
      <vt:lpstr>USO DE SCIVAL  ENTIDAD: INVESTIGADOR  Y GRUPOS (POR EJEMPLO, DOCTORADOS)</vt:lpstr>
      <vt:lpstr> DOCTORADOS NACIONALES CUATRO EJEMPLOS                     </vt:lpstr>
      <vt:lpstr>      TÓPICOS DE INVESTIGACIÓN CON ALTA VISIBILIDAD Y CITACIÓN RECIENTES                    </vt:lpstr>
      <vt:lpstr> UNIVERSIDAD DE ANTOFAGASTA LISTADO PARCIAL DE TÓPICOS EN LAS CIENCIAS       </vt:lpstr>
      <vt:lpstr> UNIVERSIDAD DE ANTOFAGASTA   TÓPICOS PROMINENTES: PHASE CHANGE MATERIALS ...       </vt:lpstr>
      <vt:lpstr>Presentación de PowerPoint</vt:lpstr>
      <vt:lpstr> T.25120 A NIVEL MUNDIAL     </vt:lpstr>
      <vt:lpstr> INSTITUCIONES “TOP” PARA T.25120     </vt:lpstr>
      <vt:lpstr> PAÍSES Y REGIONES CON VISIBILIDAD CLAVES   PARA T.25120     </vt:lpstr>
      <vt:lpstr> ANÁLISIS DE FRASES CLAVES PARA T.25120 MÓDULO TRENDS     </vt:lpstr>
      <vt:lpstr> ANÁLISIS DE FRASES CLAVES PARA T.25120     </vt:lpstr>
      <vt:lpstr>      TOPICOS “ALTAMENTE VISIBLES” DE INVESTIGACIÓN                     </vt:lpstr>
      <vt:lpstr> VISIÓN GLOBAL DE LA INVESTIGACIÓN     </vt:lpstr>
      <vt:lpstr>      FACTORES DE ACELERACIÓN (Altbach y Salmi, 2011)                    </vt:lpstr>
      <vt:lpstr>                      CÓMO CRECER MÁS RÁPIDO                                  </vt:lpstr>
      <vt:lpstr>      IMPORTANCIA DEL ECOSISTEMA DE EDUCACIÓN SUPERIOR NACIONAL                    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</dc:creator>
  <cp:lastModifiedBy>Ricardo Reich</cp:lastModifiedBy>
  <cp:revision>1087</cp:revision>
  <cp:lastPrinted>2018-03-21T18:33:37Z</cp:lastPrinted>
  <dcterms:created xsi:type="dcterms:W3CDTF">2015-01-19T19:02:27Z</dcterms:created>
  <dcterms:modified xsi:type="dcterms:W3CDTF">2018-11-29T22:41:28Z</dcterms:modified>
</cp:coreProperties>
</file>